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0" r:id="rId2"/>
    <p:sldId id="346" r:id="rId3"/>
    <p:sldId id="257" r:id="rId4"/>
    <p:sldId id="345" r:id="rId5"/>
    <p:sldId id="258" r:id="rId6"/>
    <p:sldId id="320" r:id="rId7"/>
    <p:sldId id="311" r:id="rId8"/>
    <p:sldId id="332" r:id="rId9"/>
    <p:sldId id="344" r:id="rId10"/>
    <p:sldId id="324" r:id="rId11"/>
    <p:sldId id="333" r:id="rId12"/>
    <p:sldId id="334" r:id="rId13"/>
    <p:sldId id="335" r:id="rId14"/>
    <p:sldId id="292" r:id="rId15"/>
    <p:sldId id="336" r:id="rId16"/>
    <p:sldId id="293" r:id="rId17"/>
    <p:sldId id="326" r:id="rId18"/>
    <p:sldId id="351" r:id="rId19"/>
    <p:sldId id="352" r:id="rId20"/>
    <p:sldId id="347" r:id="rId21"/>
    <p:sldId id="349" r:id="rId22"/>
    <p:sldId id="348" r:id="rId23"/>
    <p:sldId id="338" r:id="rId24"/>
    <p:sldId id="309" r:id="rId25"/>
    <p:sldId id="329" r:id="rId26"/>
    <p:sldId id="313" r:id="rId27"/>
    <p:sldId id="314" r:id="rId28"/>
    <p:sldId id="315" r:id="rId29"/>
    <p:sldId id="317" r:id="rId30"/>
    <p:sldId id="319" r:id="rId31"/>
    <p:sldId id="312" r:id="rId32"/>
    <p:sldId id="341" r:id="rId33"/>
    <p:sldId id="339" r:id="rId34"/>
    <p:sldId id="340" r:id="rId35"/>
    <p:sldId id="343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D6C"/>
    <a:srgbClr val="5271FF"/>
    <a:srgbClr val="96B902"/>
    <a:srgbClr val="F5F8E6"/>
    <a:srgbClr val="394580"/>
    <a:srgbClr val="E5F6F8"/>
    <a:srgbClr val="169BA2"/>
    <a:srgbClr val="2B768D"/>
    <a:srgbClr val="548235"/>
    <a:srgbClr val="C2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3E13-BB12-485D-886F-6AAA227720F8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E797-D823-4F5C-BC30-97CAC59C6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27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1E797-D823-4F5C-BC30-97CAC59C61B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56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41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67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50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3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7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67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25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29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7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4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59A3-53D6-4072-821A-D6862EA0ADBA}" type="datetimeFigureOut">
              <a:rPr lang="de-DE" smtClean="0"/>
              <a:t>30.10.2024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3EAB-C8A2-45E5-BFBA-2FD2CFC5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90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8753"/>
            <a:ext cx="12192000" cy="583823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4504" y="5247045"/>
            <a:ext cx="6393778" cy="8283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10392" r="11569" b="10654"/>
          <a:stretch/>
        </p:blipFill>
        <p:spPr>
          <a:xfrm>
            <a:off x="11130175" y="3065928"/>
            <a:ext cx="290860" cy="3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891553" y="833718"/>
            <a:ext cx="3254188" cy="24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90282" y="2393576"/>
            <a:ext cx="5208494" cy="1326777"/>
          </a:xfrm>
          <a:prstGeom prst="rect">
            <a:avLst/>
          </a:prstGeom>
          <a:noFill/>
          <a:ln w="57150">
            <a:solidFill>
              <a:srgbClr val="96B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042212" y="2393576"/>
            <a:ext cx="5764306" cy="4150659"/>
          </a:xfrm>
          <a:prstGeom prst="rect">
            <a:avLst/>
          </a:prstGeom>
          <a:noFill/>
          <a:ln w="57150">
            <a:solidFill>
              <a:srgbClr val="96B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2540977"/>
            <a:ext cx="12191999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9AF7F8-1DC4-F740-99B9-38522F49328F}"/>
              </a:ext>
            </a:extLst>
          </p:cNvPr>
          <p:cNvSpPr/>
          <p:nvPr/>
        </p:nvSpPr>
        <p:spPr>
          <a:xfrm>
            <a:off x="0" y="2967335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dirty="0">
                <a:solidFill>
                  <a:srgbClr val="72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„Wie sehr möchte ich Verantwortung für Mitarbeitende tragen und zielgerichtet auf sie einwirken?“ </a:t>
            </a:r>
          </a:p>
          <a:p>
            <a:pPr algn="ctr">
              <a:lnSpc>
                <a:spcPct val="150000"/>
              </a:lnSpc>
            </a:pPr>
            <a:endParaRPr lang="de-DE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de-DE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92871" y="224118"/>
            <a:ext cx="1452282" cy="94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945341" y="851647"/>
            <a:ext cx="1506071" cy="14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3" y="0"/>
            <a:ext cx="12125347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95835" y="2617694"/>
            <a:ext cx="5280212" cy="1434353"/>
          </a:xfrm>
          <a:prstGeom prst="rect">
            <a:avLst/>
          </a:prstGeom>
          <a:noFill/>
          <a:ln w="57150">
            <a:solidFill>
              <a:srgbClr val="D45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952564" y="2617693"/>
            <a:ext cx="5629835" cy="3845859"/>
          </a:xfrm>
          <a:prstGeom prst="rect">
            <a:avLst/>
          </a:prstGeom>
          <a:noFill/>
          <a:ln w="57150">
            <a:solidFill>
              <a:srgbClr val="D45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667435" y="806824"/>
            <a:ext cx="3191436" cy="179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2540977"/>
            <a:ext cx="12191999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9AF7F8-1DC4-F740-99B9-38522F49328F}"/>
              </a:ext>
            </a:extLst>
          </p:cNvPr>
          <p:cNvSpPr/>
          <p:nvPr/>
        </p:nvSpPr>
        <p:spPr>
          <a:xfrm>
            <a:off x="0" y="2967335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dirty="0">
                <a:solidFill>
                  <a:srgbClr val="72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„Was hindert mich daran, eine Führungsposition anzustreben</a:t>
            </a:r>
            <a:r>
              <a:rPr lang="de-DE" sz="3200" b="1" dirty="0" smtClean="0">
                <a:solidFill>
                  <a:srgbClr val="723F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?“ </a:t>
            </a:r>
            <a:endParaRPr lang="de-DE" sz="3200" b="1" dirty="0">
              <a:solidFill>
                <a:srgbClr val="723F7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de-DE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de-DE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264588" y="259976"/>
            <a:ext cx="1219200" cy="905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927412" y="851647"/>
            <a:ext cx="1389529" cy="17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9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73741" y="2420471"/>
            <a:ext cx="5414683" cy="1201270"/>
          </a:xfrm>
          <a:prstGeom prst="rect">
            <a:avLst/>
          </a:prstGeom>
          <a:noFill/>
          <a:ln w="38100">
            <a:solidFill>
              <a:srgbClr val="D45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34471"/>
            <a:ext cx="7001434" cy="672352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743200" y="134471"/>
            <a:ext cx="6813176" cy="1039905"/>
          </a:xfrm>
          <a:prstGeom prst="rect">
            <a:avLst/>
          </a:prstGeom>
          <a:noFill/>
          <a:ln w="3810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743200" y="1174376"/>
            <a:ext cx="6813176" cy="128195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56648" y="2456329"/>
            <a:ext cx="6813176" cy="15777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756648" y="4034118"/>
            <a:ext cx="6813176" cy="103990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743200" y="5091954"/>
            <a:ext cx="6813176" cy="1766045"/>
          </a:xfrm>
          <a:prstGeom prst="rect">
            <a:avLst/>
          </a:prstGeom>
          <a:noFill/>
          <a:ln w="38100">
            <a:solidFill>
              <a:srgbClr val="D32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4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19" y="134471"/>
            <a:ext cx="7001434" cy="672352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934635" y="134471"/>
            <a:ext cx="1846730" cy="6624917"/>
          </a:xfrm>
          <a:prstGeom prst="rect">
            <a:avLst/>
          </a:prstGeom>
          <a:noFill/>
          <a:ln w="3810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4118" y="1048871"/>
            <a:ext cx="2294964" cy="226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Grenzwertbereiche (Norm- oder Referenzbereiche) angegeben, innerhalb derer sich die jeweiligen Messwerte von 95% einer repräsentativen Bevölkerungsgruppe (Population) befinden.</a:t>
            </a:r>
          </a:p>
        </p:txBody>
      </p:sp>
    </p:spTree>
    <p:extLst>
      <p:ext uri="{BB962C8B-B14F-4D97-AF65-F5344CB8AC3E}">
        <p14:creationId xmlns:p14="http://schemas.microsoft.com/office/powerpoint/2010/main" val="28819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32229" y="0"/>
            <a:ext cx="3856007" cy="55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44072" y="151191"/>
            <a:ext cx="9197787" cy="861822"/>
          </a:xfrm>
          <a:prstGeom prst="rect">
            <a:avLst/>
          </a:prstGeom>
          <a:noFill/>
          <a:ln w="5715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 smtClean="0">
                <a:solidFill>
                  <a:srgbClr val="5271FF"/>
                </a:solidFill>
              </a:rPr>
              <a:t>Fünf Kompetenzfelder</a:t>
            </a:r>
            <a:endParaRPr lang="de-DE" sz="6000" b="1" dirty="0">
              <a:solidFill>
                <a:srgbClr val="5271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611" y="1013013"/>
            <a:ext cx="12192000" cy="5844987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3638611" y="1515034"/>
            <a:ext cx="6034306" cy="896471"/>
          </a:xfrm>
          <a:prstGeom prst="roundRect">
            <a:avLst/>
          </a:prstGeom>
          <a:noFill/>
          <a:ln w="5715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4355787" y="2528047"/>
            <a:ext cx="6034306" cy="896471"/>
          </a:xfrm>
          <a:prstGeom prst="roundRect">
            <a:avLst/>
          </a:prstGeom>
          <a:noFill/>
          <a:ln w="5715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4624729" y="3541060"/>
            <a:ext cx="6034306" cy="896471"/>
          </a:xfrm>
          <a:prstGeom prst="roundRect">
            <a:avLst/>
          </a:prstGeom>
          <a:noFill/>
          <a:ln w="5715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4355787" y="4670006"/>
            <a:ext cx="6034306" cy="896471"/>
          </a:xfrm>
          <a:prstGeom prst="roundRect">
            <a:avLst/>
          </a:prstGeom>
          <a:noFill/>
          <a:ln w="5715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3486211" y="5789382"/>
            <a:ext cx="6034306" cy="896471"/>
          </a:xfrm>
          <a:prstGeom prst="roundRect">
            <a:avLst/>
          </a:prstGeom>
          <a:noFill/>
          <a:ln w="5715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19" y="152399"/>
            <a:ext cx="7001434" cy="661890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9278469" y="678000"/>
            <a:ext cx="170329" cy="181506"/>
          </a:xfrm>
          <a:prstGeom prst="ellipse">
            <a:avLst/>
          </a:prstGeom>
          <a:solidFill>
            <a:srgbClr val="527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437527" y="1448965"/>
            <a:ext cx="170329" cy="181506"/>
          </a:xfrm>
          <a:prstGeom prst="ellipse">
            <a:avLst/>
          </a:prstGeom>
          <a:solidFill>
            <a:srgbClr val="527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8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970202" y="4402318"/>
            <a:ext cx="7711126" cy="1725105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3874416"/>
            <a:ext cx="12192000" cy="89554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Personalauswahlverfahren (Job-Interviews, AC &amp; DC etc</a:t>
            </a:r>
            <a:r>
              <a:rPr lang="de-DE" sz="4000" dirty="0"/>
              <a:t>.</a:t>
            </a:r>
            <a:r>
              <a:rPr lang="de-DE" sz="4000" dirty="0" smtClean="0"/>
              <a:t>)</a:t>
            </a:r>
            <a:endParaRPr lang="de-DE" sz="4000" dirty="0"/>
          </a:p>
        </p:txBody>
      </p:sp>
      <p:sp>
        <p:nvSpPr>
          <p:cNvPr id="5" name="Rechteck 4"/>
          <p:cNvSpPr/>
          <p:nvPr/>
        </p:nvSpPr>
        <p:spPr>
          <a:xfrm>
            <a:off x="0" y="4850091"/>
            <a:ext cx="12192000" cy="8955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Personalentwicklung (Talente, Führungskräfte)</a:t>
            </a:r>
            <a:endParaRPr lang="de-DE" sz="4000" dirty="0"/>
          </a:p>
        </p:txBody>
      </p:sp>
      <p:sp>
        <p:nvSpPr>
          <p:cNvPr id="6" name="Rechteck 5"/>
          <p:cNvSpPr/>
          <p:nvPr/>
        </p:nvSpPr>
        <p:spPr>
          <a:xfrm>
            <a:off x="0" y="5825766"/>
            <a:ext cx="12192000" cy="8955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Teamentwicklung (welche Kompetenzen fehlen?)</a:t>
            </a:r>
            <a:endParaRPr lang="de-DE" sz="4000" dirty="0"/>
          </a:p>
        </p:txBody>
      </p:sp>
      <p:sp>
        <p:nvSpPr>
          <p:cNvPr id="7" name="Rechteck 6"/>
          <p:cNvSpPr/>
          <p:nvPr/>
        </p:nvSpPr>
        <p:spPr>
          <a:xfrm>
            <a:off x="2940424" y="448235"/>
            <a:ext cx="6329082" cy="120127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 smtClean="0">
                <a:solidFill>
                  <a:srgbClr val="FFFF00"/>
                </a:solidFill>
              </a:rPr>
              <a:t>…bis jetzt…</a:t>
            </a:r>
            <a:endParaRPr lang="de-DE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5" y="558428"/>
            <a:ext cx="8928847" cy="47860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114800" y="2187390"/>
            <a:ext cx="3765175" cy="1864658"/>
          </a:xfrm>
          <a:prstGeom prst="ellipse">
            <a:avLst/>
          </a:prstGeom>
          <a:solidFill>
            <a:srgbClr val="16659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800" b="1" dirty="0" smtClean="0">
                <a:solidFill>
                  <a:schemeClr val="bg1"/>
                </a:solidFill>
              </a:rPr>
              <a:t>Kompetenz-</a:t>
            </a:r>
          </a:p>
          <a:p>
            <a:pPr algn="ctr">
              <a:lnSpc>
                <a:spcPct val="150000"/>
              </a:lnSpc>
            </a:pPr>
            <a:r>
              <a:rPr lang="de-DE" sz="2800" b="1" dirty="0" smtClean="0">
                <a:solidFill>
                  <a:schemeClr val="bg1"/>
                </a:solidFill>
              </a:rPr>
              <a:t>Analyse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706471" y="582456"/>
            <a:ext cx="2528047" cy="1398744"/>
          </a:xfrm>
          <a:prstGeom prst="ellipse">
            <a:avLst/>
          </a:prstGeom>
          <a:solidFill>
            <a:srgbClr val="0077E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1. Selbst-einschätzung</a:t>
            </a:r>
            <a:endParaRPr lang="de-DE" sz="2000" b="1" dirty="0"/>
          </a:p>
        </p:txBody>
      </p:sp>
      <p:sp>
        <p:nvSpPr>
          <p:cNvPr id="7" name="Ellipse 6"/>
          <p:cNvSpPr/>
          <p:nvPr/>
        </p:nvSpPr>
        <p:spPr>
          <a:xfrm>
            <a:off x="7891182" y="1855444"/>
            <a:ext cx="2528047" cy="1398744"/>
          </a:xfrm>
          <a:prstGeom prst="ellipse">
            <a:avLst/>
          </a:prstGeom>
          <a:solidFill>
            <a:srgbClr val="009A3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2. Fremd-einschätzung</a:t>
            </a:r>
            <a:endParaRPr lang="de-DE" sz="2000" b="1" dirty="0"/>
          </a:p>
        </p:txBody>
      </p:sp>
      <p:sp>
        <p:nvSpPr>
          <p:cNvPr id="8" name="Ellipse 7"/>
          <p:cNvSpPr/>
          <p:nvPr/>
        </p:nvSpPr>
        <p:spPr>
          <a:xfrm>
            <a:off x="6669741" y="3945716"/>
            <a:ext cx="2566147" cy="1398744"/>
          </a:xfrm>
          <a:prstGeom prst="ellipse">
            <a:avLst/>
          </a:prstGeom>
          <a:solidFill>
            <a:srgbClr val="6E4D9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5. Kompetenz-analyse </a:t>
            </a:r>
            <a:r>
              <a:rPr lang="de-DE" sz="2000" b="1" dirty="0"/>
              <a:t>für Teams</a:t>
            </a:r>
          </a:p>
        </p:txBody>
      </p:sp>
      <p:sp>
        <p:nvSpPr>
          <p:cNvPr id="9" name="Ellipse 8"/>
          <p:cNvSpPr/>
          <p:nvPr/>
        </p:nvSpPr>
        <p:spPr>
          <a:xfrm>
            <a:off x="2747681" y="3871256"/>
            <a:ext cx="2566147" cy="1473204"/>
          </a:xfrm>
          <a:prstGeom prst="ellipse">
            <a:avLst/>
          </a:prstGeom>
          <a:solidFill>
            <a:srgbClr val="87CF2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4. Kompetenz-Scan </a:t>
            </a:r>
            <a:r>
              <a:rPr lang="de-DE" sz="2000" b="1" dirty="0"/>
              <a:t>beim Recruiting</a:t>
            </a:r>
          </a:p>
        </p:txBody>
      </p:sp>
      <p:sp>
        <p:nvSpPr>
          <p:cNvPr id="10" name="Ellipse 9"/>
          <p:cNvSpPr/>
          <p:nvPr/>
        </p:nvSpPr>
        <p:spPr>
          <a:xfrm>
            <a:off x="1425389" y="1855444"/>
            <a:ext cx="2689412" cy="1398744"/>
          </a:xfrm>
          <a:prstGeom prst="ellipse">
            <a:avLst/>
          </a:prstGeom>
          <a:solidFill>
            <a:srgbClr val="FE922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3. </a:t>
            </a:r>
            <a:r>
              <a:rPr lang="de-DE" sz="2000" b="1" dirty="0" err="1" smtClean="0"/>
              <a:t>Personalent</a:t>
            </a:r>
            <a:r>
              <a:rPr lang="de-DE" sz="2000" b="1" dirty="0" smtClean="0"/>
              <a:t>-wicklung nach Kompetenzen</a:t>
            </a:r>
            <a:endParaRPr lang="de-DE" sz="2000" b="1" dirty="0"/>
          </a:p>
        </p:txBody>
      </p:sp>
      <p:sp>
        <p:nvSpPr>
          <p:cNvPr id="11" name="Ellipse 10"/>
          <p:cNvSpPr/>
          <p:nvPr/>
        </p:nvSpPr>
        <p:spPr>
          <a:xfrm>
            <a:off x="842681" y="362378"/>
            <a:ext cx="10309412" cy="5514681"/>
          </a:xfrm>
          <a:prstGeom prst="ellipse">
            <a:avLst/>
          </a:prstGeom>
          <a:noFill/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706472" y="558428"/>
            <a:ext cx="2581836" cy="14227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7826189" y="1831416"/>
            <a:ext cx="2581836" cy="14227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456762" y="1855444"/>
            <a:ext cx="2669245" cy="14227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758887" y="3896472"/>
            <a:ext cx="2581836" cy="14227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642846" y="3947090"/>
            <a:ext cx="2581836" cy="14227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03412" y="6162244"/>
            <a:ext cx="11663082" cy="51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7030A0"/>
                </a:solidFill>
              </a:rPr>
              <a:t>i</a:t>
            </a:r>
            <a:r>
              <a:rPr lang="de-DE" sz="2400" b="1" dirty="0" smtClean="0">
                <a:solidFill>
                  <a:srgbClr val="7030A0"/>
                </a:solidFill>
              </a:rPr>
              <a:t>n einer digitalen Version – </a:t>
            </a:r>
            <a:r>
              <a:rPr lang="de-DE" sz="2400" dirty="0" smtClean="0">
                <a:solidFill>
                  <a:srgbClr val="7030A0"/>
                </a:solidFill>
              </a:rPr>
              <a:t>leicht zugänglich, individuell aussagekräftig, wiederholt nutzbar</a:t>
            </a:r>
            <a:r>
              <a:rPr lang="de-DE" sz="2400" b="1" dirty="0" smtClean="0">
                <a:solidFill>
                  <a:srgbClr val="7030A0"/>
                </a:solidFill>
              </a:rPr>
              <a:t> </a:t>
            </a:r>
            <a:endParaRPr lang="de-DE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0"/>
            <a:ext cx="5023262" cy="87314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Entscheidungsfähigkeit</a:t>
            </a:r>
            <a:endParaRPr lang="de-DE" sz="3200" dirty="0"/>
          </a:p>
        </p:txBody>
      </p:sp>
      <p:sp>
        <p:nvSpPr>
          <p:cNvPr id="4" name="Pfeil nach rechts 3"/>
          <p:cNvSpPr/>
          <p:nvPr/>
        </p:nvSpPr>
        <p:spPr>
          <a:xfrm>
            <a:off x="3968684" y="3591612"/>
            <a:ext cx="978408" cy="8861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0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8873" cy="6858000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3327661" y="5373278"/>
            <a:ext cx="978408" cy="8861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5023262" cy="87314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Entscheidungsfähigkeit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0244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0"/>
            <a:ext cx="12108873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0"/>
            <a:ext cx="5023262" cy="87314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Analyse- und Strategieorientierung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3516198" y="3751868"/>
            <a:ext cx="978408" cy="8861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7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4940" r="3456"/>
          <a:stretch/>
        </p:blipFill>
        <p:spPr>
          <a:xfrm>
            <a:off x="0" y="113122"/>
            <a:ext cx="12192000" cy="6744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Ellipse 2"/>
          <p:cNvSpPr/>
          <p:nvPr/>
        </p:nvSpPr>
        <p:spPr>
          <a:xfrm>
            <a:off x="6334812" y="2903456"/>
            <a:ext cx="131976" cy="122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3751867" y="3339445"/>
            <a:ext cx="179109" cy="160256"/>
          </a:xfrm>
          <a:prstGeom prst="ellipse">
            <a:avLst/>
          </a:prstGeom>
          <a:solidFill>
            <a:srgbClr val="92B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6311245" y="2903456"/>
            <a:ext cx="179109" cy="160256"/>
          </a:xfrm>
          <a:prstGeom prst="ellipse">
            <a:avLst/>
          </a:prstGeom>
          <a:solidFill>
            <a:srgbClr val="92B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5044910" y="3774649"/>
            <a:ext cx="179109" cy="160256"/>
          </a:xfrm>
          <a:prstGeom prst="ellipse">
            <a:avLst/>
          </a:prstGeom>
          <a:solidFill>
            <a:srgbClr val="92B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006445" y="4170574"/>
            <a:ext cx="179109" cy="160256"/>
          </a:xfrm>
          <a:prstGeom prst="ellipse">
            <a:avLst/>
          </a:prstGeom>
          <a:solidFill>
            <a:srgbClr val="92B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685933" y="4585355"/>
            <a:ext cx="179109" cy="160256"/>
          </a:xfrm>
          <a:prstGeom prst="ellipse">
            <a:avLst/>
          </a:prstGeom>
          <a:solidFill>
            <a:srgbClr val="92B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94667" y="2882244"/>
            <a:ext cx="2483964" cy="1991413"/>
          </a:xfrm>
          <a:prstGeom prst="rect">
            <a:avLst/>
          </a:prstGeom>
          <a:noFill/>
          <a:ln w="38100">
            <a:solidFill>
              <a:srgbClr val="92B1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1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1" y="395926"/>
            <a:ext cx="11576115" cy="61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600279" y="3094349"/>
            <a:ext cx="179109" cy="160256"/>
          </a:xfrm>
          <a:prstGeom prst="ellipse">
            <a:avLst/>
          </a:prstGeom>
          <a:solidFill>
            <a:srgbClr val="D458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5184741" y="3527981"/>
            <a:ext cx="141403" cy="157899"/>
          </a:xfrm>
          <a:prstGeom prst="ellipse">
            <a:avLst/>
          </a:prstGeom>
          <a:solidFill>
            <a:srgbClr val="D458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600278" y="3980467"/>
            <a:ext cx="179109" cy="160256"/>
          </a:xfrm>
          <a:prstGeom prst="ellipse">
            <a:avLst/>
          </a:prstGeom>
          <a:solidFill>
            <a:srgbClr val="D458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251488" y="4414100"/>
            <a:ext cx="179109" cy="160256"/>
          </a:xfrm>
          <a:prstGeom prst="ellipse">
            <a:avLst/>
          </a:prstGeom>
          <a:solidFill>
            <a:srgbClr val="D458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251487" y="4838307"/>
            <a:ext cx="179109" cy="160256"/>
          </a:xfrm>
          <a:prstGeom prst="ellipse">
            <a:avLst/>
          </a:prstGeom>
          <a:solidFill>
            <a:srgbClr val="D458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184741" y="5271939"/>
            <a:ext cx="179109" cy="160256"/>
          </a:xfrm>
          <a:prstGeom prst="ellipse">
            <a:avLst/>
          </a:prstGeom>
          <a:solidFill>
            <a:srgbClr val="D458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7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-567" t="-6718" r="31500" b="6718"/>
          <a:stretch/>
        </p:blipFill>
        <p:spPr>
          <a:xfrm>
            <a:off x="254524" y="1282045"/>
            <a:ext cx="11547835" cy="521302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05353" y="1677971"/>
            <a:ext cx="6231117" cy="424206"/>
          </a:xfrm>
          <a:prstGeom prst="rect">
            <a:avLst/>
          </a:prstGeom>
          <a:solidFill>
            <a:srgbClr val="92B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Handlungskompetenzen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405353" y="2102177"/>
            <a:ext cx="6231117" cy="499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Gestaltungsfähigkeit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05353" y="2601798"/>
            <a:ext cx="6231117" cy="4996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Sorgfalt und Gewissenhaftigkeit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05352" y="3101419"/>
            <a:ext cx="6231117" cy="499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Handlungsorientierung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05351" y="3601040"/>
            <a:ext cx="6231117" cy="4996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Entscheidungsfähigkeit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05350" y="4100661"/>
            <a:ext cx="6231117" cy="499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Innovationsfähigkeit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05349" y="4600282"/>
            <a:ext cx="6231117" cy="4996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Veränderungen aktiv umsetzen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05349" y="5099903"/>
            <a:ext cx="6231117" cy="499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Ergebnisorientierung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349" y="5599524"/>
            <a:ext cx="6231117" cy="4996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Unternehmerisches Denken und Handeln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05349" y="6099145"/>
            <a:ext cx="6231117" cy="499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Kreative Lösungsorientierung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26244" y="245098"/>
            <a:ext cx="616513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smtClean="0"/>
              <a:t>Vergleichs - Feedback</a:t>
            </a:r>
            <a:endParaRPr lang="de-DE" sz="4800" dirty="0"/>
          </a:p>
        </p:txBody>
      </p:sp>
      <p:sp>
        <p:nvSpPr>
          <p:cNvPr id="14" name="Rechteck 13"/>
          <p:cNvSpPr/>
          <p:nvPr/>
        </p:nvSpPr>
        <p:spPr>
          <a:xfrm>
            <a:off x="9275975" y="89556"/>
            <a:ext cx="2611225" cy="311083"/>
          </a:xfrm>
          <a:prstGeom prst="rect">
            <a:avLst/>
          </a:prstGeom>
          <a:solidFill>
            <a:srgbClr val="0F8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Selbstbeurteilung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9275975" y="424206"/>
            <a:ext cx="2611225" cy="311083"/>
          </a:xfrm>
          <a:prstGeom prst="rect">
            <a:avLst/>
          </a:prstGeom>
          <a:solidFill>
            <a:srgbClr val="A0A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Kollegen-Feedback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9275975" y="758861"/>
            <a:ext cx="2611225" cy="311083"/>
          </a:xfrm>
          <a:prstGeom prst="rect">
            <a:avLst/>
          </a:prstGeom>
          <a:solidFill>
            <a:srgbClr val="37BD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Vorgesetzten-Feedback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784" t="16084" r="2886" b="15525"/>
          <a:stretch/>
        </p:blipFill>
        <p:spPr>
          <a:xfrm>
            <a:off x="0" y="131974"/>
            <a:ext cx="12191999" cy="6570483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188536" y="131974"/>
            <a:ext cx="2997724" cy="6881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22547" y="4383464"/>
            <a:ext cx="11566689" cy="3959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22547" y="2837468"/>
            <a:ext cx="11566689" cy="4713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22547" y="1791093"/>
            <a:ext cx="11717519" cy="53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7723" y="70701"/>
            <a:ext cx="2779059" cy="66930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dirty="0" smtClean="0"/>
              <a:t>360 - Feedback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557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24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2247" y="2111604"/>
            <a:ext cx="7277493" cy="279033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42821" y="2092751"/>
            <a:ext cx="7315200" cy="2818614"/>
          </a:xfrm>
          <a:prstGeom prst="rect">
            <a:avLst/>
          </a:prstGeom>
          <a:noFill/>
          <a:ln w="76200">
            <a:solidFill>
              <a:srgbClr val="2EA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4685122" y="2620652"/>
            <a:ext cx="1659117" cy="1489435"/>
          </a:xfrm>
          <a:prstGeom prst="roundRect">
            <a:avLst/>
          </a:prstGeom>
          <a:solidFill>
            <a:srgbClr val="CB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002060"/>
                </a:solidFill>
              </a:rPr>
              <a:t>Team-Anforder-</a:t>
            </a:r>
            <a:r>
              <a:rPr lang="de-DE" sz="2800" b="1" dirty="0" err="1" smtClean="0">
                <a:solidFill>
                  <a:srgbClr val="002060"/>
                </a:solidFill>
              </a:rPr>
              <a:t>ungen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7458174" y="2681926"/>
            <a:ext cx="1659117" cy="1489435"/>
          </a:xfrm>
          <a:prstGeom prst="roundRect">
            <a:avLst/>
          </a:prstGeom>
          <a:solidFill>
            <a:srgbClr val="CB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Team-</a:t>
            </a:r>
            <a:r>
              <a:rPr lang="de-DE" sz="2800" b="1" dirty="0" err="1" smtClean="0">
                <a:solidFill>
                  <a:schemeClr val="accent6">
                    <a:lumMod val="50000"/>
                  </a:schemeClr>
                </a:solidFill>
              </a:rPr>
              <a:t>Kompe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de-DE" sz="2800" b="1" dirty="0" err="1" smtClean="0">
                <a:solidFill>
                  <a:schemeClr val="accent6">
                    <a:lumMod val="50000"/>
                  </a:schemeClr>
                </a:solidFill>
              </a:rPr>
              <a:t>tenzen</a:t>
            </a:r>
            <a:endParaRPr lang="de-D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2548" y="94268"/>
            <a:ext cx="5514681" cy="763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b="1" dirty="0" smtClean="0">
                <a:solidFill>
                  <a:schemeClr val="accent6">
                    <a:lumMod val="50000"/>
                  </a:schemeClr>
                </a:solidFill>
              </a:rPr>
              <a:t>Teamkompetenzen</a:t>
            </a:r>
            <a:endParaRPr lang="de-DE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8123" t="9550" r="10467" b="-10415"/>
          <a:stretch/>
        </p:blipFill>
        <p:spPr>
          <a:xfrm>
            <a:off x="117835" y="0"/>
            <a:ext cx="12122870" cy="436581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630078" y="160256"/>
            <a:ext cx="7098384" cy="1517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29988" y="160256"/>
            <a:ext cx="5000180" cy="9238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smtClean="0"/>
              <a:t>Anwendungsfelder</a:t>
            </a:r>
            <a:endParaRPr lang="de-DE" sz="4800" dirty="0"/>
          </a:p>
        </p:txBody>
      </p:sp>
      <p:sp>
        <p:nvSpPr>
          <p:cNvPr id="2" name="Rechteck 1"/>
          <p:cNvSpPr/>
          <p:nvPr/>
        </p:nvSpPr>
        <p:spPr>
          <a:xfrm>
            <a:off x="0" y="1244339"/>
            <a:ext cx="10791149" cy="9144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FF00"/>
                </a:solidFill>
              </a:rPr>
              <a:t>Selbstorientierung: </a:t>
            </a:r>
            <a:r>
              <a:rPr lang="de-DE" sz="2800" dirty="0" smtClean="0"/>
              <a:t>eigene Entwicklung, welcher Karriereweg (Kompetenzbilanz, Potential-Check)</a:t>
            </a:r>
            <a:endParaRPr lang="de-DE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9805" t="14347" r="17366" b="30053"/>
          <a:stretch/>
        </p:blipFill>
        <p:spPr>
          <a:xfrm>
            <a:off x="10791149" y="1244339"/>
            <a:ext cx="1375222" cy="93856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-1564" y="2282024"/>
            <a:ext cx="10791149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FF00"/>
                </a:solidFill>
              </a:rPr>
              <a:t>Personalentwicklung: </a:t>
            </a:r>
            <a:r>
              <a:rPr lang="de-DE" sz="2800" dirty="0" smtClean="0"/>
              <a:t>individuelle Weiterbildung (Stärken gezielt ausbauen oder Entwicklungsfelder erschließen)</a:t>
            </a:r>
            <a:endParaRPr lang="de-DE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5604" t="11407" r="24169" b="11919"/>
          <a:stretch/>
        </p:blipFill>
        <p:spPr>
          <a:xfrm>
            <a:off x="10766014" y="2276884"/>
            <a:ext cx="1449556" cy="91954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3295859"/>
            <a:ext cx="10791149" cy="914400"/>
          </a:xfrm>
          <a:prstGeom prst="rect">
            <a:avLst/>
          </a:prstGeom>
          <a:solidFill>
            <a:srgbClr val="655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FF00"/>
                </a:solidFill>
              </a:rPr>
              <a:t>Kompetenzaufbau in Teams</a:t>
            </a:r>
            <a:r>
              <a:rPr lang="de-DE" sz="2800" b="1" dirty="0">
                <a:solidFill>
                  <a:srgbClr val="FFFF00"/>
                </a:solidFill>
              </a:rPr>
              <a:t>: </a:t>
            </a:r>
            <a:r>
              <a:rPr lang="de-DE" sz="2800" dirty="0">
                <a:solidFill>
                  <a:schemeClr val="bg1"/>
                </a:solidFill>
              </a:rPr>
              <a:t>die Fähigkeiten der Mitarbeitenden </a:t>
            </a:r>
            <a:r>
              <a:rPr lang="de-DE" sz="2800" dirty="0" smtClean="0">
                <a:solidFill>
                  <a:schemeClr val="bg1"/>
                </a:solidFill>
              </a:rPr>
              <a:t>optimal nutzen, Entwicklung der Potentiale, bessere Zusammenarbeit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rcRect l="21282" t="21862" r="23520" b="26191"/>
          <a:stretch/>
        </p:blipFill>
        <p:spPr>
          <a:xfrm>
            <a:off x="10789585" y="3290565"/>
            <a:ext cx="1470753" cy="93484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-1565" y="4348699"/>
            <a:ext cx="1079114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FF00"/>
                </a:solidFill>
              </a:rPr>
              <a:t>Kompetenz-Scan beim Recruiting: </a:t>
            </a:r>
            <a:r>
              <a:rPr lang="de-DE" sz="2800" dirty="0" smtClean="0">
                <a:solidFill>
                  <a:schemeClr val="bg1"/>
                </a:solidFill>
              </a:rPr>
              <a:t>schnelle </a:t>
            </a:r>
            <a:r>
              <a:rPr lang="de-DE" sz="2800" dirty="0">
                <a:solidFill>
                  <a:schemeClr val="bg1"/>
                </a:solidFill>
              </a:rPr>
              <a:t>und präzise Analyse der Kompetenzen von </a:t>
            </a:r>
            <a:r>
              <a:rPr lang="de-DE" sz="2800" dirty="0" smtClean="0">
                <a:solidFill>
                  <a:schemeClr val="bg1"/>
                </a:solidFill>
              </a:rPr>
              <a:t>Bewerbenden, Job-Fit-</a:t>
            </a:r>
            <a:r>
              <a:rPr lang="de-DE" sz="2800" dirty="0" err="1" smtClean="0">
                <a:solidFill>
                  <a:schemeClr val="bg1"/>
                </a:solidFill>
              </a:rPr>
              <a:t>Matching</a:t>
            </a:r>
            <a:r>
              <a:rPr lang="de-DE" sz="2800" dirty="0" smtClean="0">
                <a:solidFill>
                  <a:schemeClr val="bg1"/>
                </a:solidFill>
              </a:rPr>
              <a:t>, Arbeitgebermarke 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5315" t="15281" r="15315" b="24113"/>
          <a:stretch/>
        </p:blipFill>
        <p:spPr>
          <a:xfrm>
            <a:off x="10789585" y="4348699"/>
            <a:ext cx="1402415" cy="899245"/>
          </a:xfrm>
          <a:prstGeom prst="rect">
            <a:avLst/>
          </a:prstGeom>
          <a:solidFill>
            <a:srgbClr val="75E6FF"/>
          </a:solidFill>
        </p:spPr>
      </p:pic>
      <p:sp>
        <p:nvSpPr>
          <p:cNvPr id="13" name="Rechteck 12"/>
          <p:cNvSpPr/>
          <p:nvPr/>
        </p:nvSpPr>
        <p:spPr>
          <a:xfrm>
            <a:off x="0" y="5377689"/>
            <a:ext cx="10791149" cy="914400"/>
          </a:xfrm>
          <a:prstGeom prst="rect">
            <a:avLst/>
          </a:prstGeom>
          <a:solidFill>
            <a:srgbClr val="D45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FF00"/>
                </a:solidFill>
              </a:rPr>
              <a:t>Talentmanagement </a:t>
            </a:r>
            <a:r>
              <a:rPr lang="de-DE" sz="2800" b="1" dirty="0">
                <a:solidFill>
                  <a:srgbClr val="FFFF00"/>
                </a:solidFill>
              </a:rPr>
              <a:t>und </a:t>
            </a:r>
            <a:r>
              <a:rPr lang="de-DE" sz="2800" b="1" dirty="0" smtClean="0">
                <a:solidFill>
                  <a:srgbClr val="FFFF00"/>
                </a:solidFill>
              </a:rPr>
              <a:t>Führungskräfteentwicklung</a:t>
            </a:r>
            <a:r>
              <a:rPr lang="de-DE" sz="2800" dirty="0" smtClean="0">
                <a:solidFill>
                  <a:schemeClr val="bg1"/>
                </a:solidFill>
              </a:rPr>
              <a:t>: erleichtert das Finden und Fördern interner Talente und Potentialträger*innen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D45877">
                <a:tint val="45000"/>
                <a:satMod val="400000"/>
              </a:srgbClr>
            </a:duotone>
          </a:blip>
          <a:srcRect l="19616" t="12142" r="19617" b="31778"/>
          <a:stretch/>
        </p:blipFill>
        <p:spPr>
          <a:xfrm>
            <a:off x="10789584" y="5375519"/>
            <a:ext cx="1402416" cy="91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32229" y="0"/>
            <a:ext cx="3856007" cy="55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44072" y="151191"/>
            <a:ext cx="9197787" cy="861822"/>
          </a:xfrm>
          <a:prstGeom prst="rect">
            <a:avLst/>
          </a:prstGeom>
          <a:noFill/>
          <a:ln w="5715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 smtClean="0">
                <a:solidFill>
                  <a:srgbClr val="5271FF"/>
                </a:solidFill>
              </a:rPr>
              <a:t>Fünf Kompetenzfelder</a:t>
            </a:r>
            <a:endParaRPr lang="de-DE" sz="6000" b="1" dirty="0">
              <a:solidFill>
                <a:srgbClr val="5271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3013"/>
            <a:ext cx="12192000" cy="584498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424" y="1222357"/>
            <a:ext cx="7557247" cy="130495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47247" y="2527313"/>
            <a:ext cx="7135907" cy="4070711"/>
          </a:xfrm>
          <a:prstGeom prst="rect">
            <a:avLst/>
          </a:prstGeom>
          <a:solidFill>
            <a:srgbClr val="E5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dirty="0" smtClean="0">
                <a:solidFill>
                  <a:srgbClr val="394580"/>
                </a:solidFill>
              </a:rPr>
              <a:t>Leistungsorientierung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dirty="0" smtClean="0">
                <a:solidFill>
                  <a:srgbClr val="394580"/>
                </a:solidFill>
              </a:rPr>
              <a:t>Durchsetzungsfähigkeit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dirty="0" smtClean="0">
                <a:solidFill>
                  <a:srgbClr val="394580"/>
                </a:solidFill>
              </a:rPr>
              <a:t>Kreative Lösungskompetenz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dirty="0" smtClean="0">
                <a:solidFill>
                  <a:srgbClr val="394580"/>
                </a:solidFill>
              </a:rPr>
              <a:t>Veränderungsbereitschaft</a:t>
            </a:r>
            <a:endParaRPr lang="de-DE" sz="4000" dirty="0">
              <a:solidFill>
                <a:srgbClr val="39458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31" y="0"/>
            <a:ext cx="12385431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-193432" y="2514600"/>
            <a:ext cx="12385431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9AF7F8-1DC4-F740-99B9-38522F49328F}"/>
              </a:ext>
            </a:extLst>
          </p:cNvPr>
          <p:cNvSpPr/>
          <p:nvPr/>
        </p:nvSpPr>
        <p:spPr>
          <a:xfrm>
            <a:off x="0" y="2967335"/>
            <a:ext cx="12192000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dirty="0">
                <a:solidFill>
                  <a:srgbClr val="00A3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„Wie hoch ist der Leistungsmaßstab, den ich an mich selbst lege und wie sehr möchte ich zeigen, was ich beruflich zu leisten imstande bin?“</a:t>
            </a:r>
            <a:endParaRPr lang="de-DE" sz="3200" dirty="0">
              <a:solidFill>
                <a:srgbClr val="00A3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837765" y="627529"/>
            <a:ext cx="2070847" cy="42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139082" y="313765"/>
            <a:ext cx="1488142" cy="84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18474" y="2403835"/>
            <a:ext cx="5335571" cy="1668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995447" y="2328421"/>
            <a:ext cx="5618376" cy="39781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9646" y="8667"/>
            <a:ext cx="3856007" cy="55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44072" y="151191"/>
            <a:ext cx="9197787" cy="861822"/>
          </a:xfrm>
          <a:prstGeom prst="rect">
            <a:avLst/>
          </a:prstGeom>
          <a:noFill/>
          <a:ln w="57150"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 smtClean="0">
                <a:solidFill>
                  <a:srgbClr val="5271FF"/>
                </a:solidFill>
              </a:rPr>
              <a:t>Fünf Kompetenzfelder</a:t>
            </a:r>
            <a:endParaRPr lang="de-DE" sz="6000" b="1" dirty="0">
              <a:solidFill>
                <a:srgbClr val="5271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3013"/>
            <a:ext cx="12192000" cy="584498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747247" y="2474259"/>
            <a:ext cx="7135907" cy="4123765"/>
          </a:xfrm>
          <a:prstGeom prst="rect">
            <a:avLst/>
          </a:prstGeom>
          <a:solidFill>
            <a:srgbClr val="F5F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800" dirty="0" smtClean="0">
                <a:solidFill>
                  <a:srgbClr val="394580"/>
                </a:solidFill>
              </a:rPr>
              <a:t>Gestaltungsfähigkeit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800" dirty="0" smtClean="0">
                <a:solidFill>
                  <a:srgbClr val="394580"/>
                </a:solidFill>
              </a:rPr>
              <a:t>Sorgfalt und Gewissenhaftigkeit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800" dirty="0" smtClean="0">
                <a:solidFill>
                  <a:srgbClr val="394580"/>
                </a:solidFill>
              </a:rPr>
              <a:t>Handlungsorientierung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800" dirty="0" smtClean="0">
                <a:solidFill>
                  <a:srgbClr val="394580"/>
                </a:solidFill>
              </a:rPr>
              <a:t>Entscheidungsfähigkeit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800" dirty="0" smtClean="0">
                <a:solidFill>
                  <a:srgbClr val="394580"/>
                </a:solidFill>
              </a:rPr>
              <a:t>Innovationsfähigkeit</a:t>
            </a:r>
            <a:endParaRPr lang="de-DE" sz="3800" dirty="0">
              <a:solidFill>
                <a:srgbClr val="39458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247" y="1461245"/>
            <a:ext cx="6463553" cy="1012419"/>
          </a:xfrm>
          <a:prstGeom prst="rect">
            <a:avLst/>
          </a:prstGeom>
          <a:solidFill>
            <a:srgbClr val="F5F8E6"/>
          </a:solidFill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8282" y="0"/>
            <a:ext cx="833718" cy="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Breitbild</PresentationFormat>
  <Paragraphs>56</Paragraphs>
  <Slides>35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41</cp:revision>
  <dcterms:created xsi:type="dcterms:W3CDTF">2021-07-05T12:22:33Z</dcterms:created>
  <dcterms:modified xsi:type="dcterms:W3CDTF">2024-10-30T09:08:30Z</dcterms:modified>
</cp:coreProperties>
</file>